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0"/>
  </p:notesMasterIdLst>
  <p:sldIdLst>
    <p:sldId id="262" r:id="rId5"/>
    <p:sldId id="263" r:id="rId6"/>
    <p:sldId id="264" r:id="rId7"/>
    <p:sldId id="265" r:id="rId8"/>
    <p:sldId id="25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9" d="100"/>
          <a:sy n="89" d="100"/>
        </p:scale>
        <p:origin x="38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46EE66-170F-4284-88E7-FAA6A74EA579}"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9DA96B62-572D-47CD-823A-1C7D533B9CB8}">
      <dgm:prSet/>
      <dgm:spPr/>
      <dgm:t>
        <a:bodyPr/>
        <a:lstStyle/>
        <a:p>
          <a:r>
            <a:rPr lang="en-US"/>
            <a:t>Use classification to detect anomalies in traffic pattern – uses existing CCTC footage.</a:t>
          </a:r>
        </a:p>
      </dgm:t>
    </dgm:pt>
    <dgm:pt modelId="{0213FC2D-CD57-4E87-8974-438634FC1703}" type="parTrans" cxnId="{81297057-29EA-478F-99E3-9BCF6C686D29}">
      <dgm:prSet/>
      <dgm:spPr/>
      <dgm:t>
        <a:bodyPr/>
        <a:lstStyle/>
        <a:p>
          <a:endParaRPr lang="en-US"/>
        </a:p>
      </dgm:t>
    </dgm:pt>
    <dgm:pt modelId="{E33AE3CA-DD77-4E21-BD63-3F903F2E6971}" type="sibTrans" cxnId="{81297057-29EA-478F-99E3-9BCF6C686D29}">
      <dgm:prSet/>
      <dgm:spPr/>
      <dgm:t>
        <a:bodyPr/>
        <a:lstStyle/>
        <a:p>
          <a:endParaRPr lang="en-US"/>
        </a:p>
      </dgm:t>
    </dgm:pt>
    <dgm:pt modelId="{4120A17F-4F70-4053-933A-3437AF38BDA1}">
      <dgm:prSet/>
      <dgm:spPr/>
      <dgm:t>
        <a:bodyPr/>
        <a:lstStyle/>
        <a:p>
          <a:r>
            <a:rPr lang="en-US"/>
            <a:t>A model that detects accidents in frames with anomalies.</a:t>
          </a:r>
        </a:p>
      </dgm:t>
    </dgm:pt>
    <dgm:pt modelId="{8518540A-98DA-49E4-B1C5-B862784D1DF0}" type="parTrans" cxnId="{768AAF77-7E02-4F9D-BBCE-41E03D29394E}">
      <dgm:prSet/>
      <dgm:spPr/>
      <dgm:t>
        <a:bodyPr/>
        <a:lstStyle/>
        <a:p>
          <a:endParaRPr lang="en-US"/>
        </a:p>
      </dgm:t>
    </dgm:pt>
    <dgm:pt modelId="{F607B2CC-B890-4624-9D35-E71296BFCD32}" type="sibTrans" cxnId="{768AAF77-7E02-4F9D-BBCE-41E03D29394E}">
      <dgm:prSet/>
      <dgm:spPr/>
      <dgm:t>
        <a:bodyPr/>
        <a:lstStyle/>
        <a:p>
          <a:endParaRPr lang="en-US"/>
        </a:p>
      </dgm:t>
    </dgm:pt>
    <dgm:pt modelId="{42585D1A-E543-483F-9610-AE7997E8A7AC}">
      <dgm:prSet/>
      <dgm:spPr/>
      <dgm:t>
        <a:bodyPr/>
        <a:lstStyle/>
        <a:p>
          <a:r>
            <a:rPr lang="en-US"/>
            <a:t>System to update time and location of accident to database. Also send an alert to required authorities.</a:t>
          </a:r>
        </a:p>
      </dgm:t>
    </dgm:pt>
    <dgm:pt modelId="{8A2A5B9B-CF29-4559-A7AE-68B260387750}" type="parTrans" cxnId="{C1A2C6E9-35C2-4E5B-B0EF-AFC09836D758}">
      <dgm:prSet/>
      <dgm:spPr/>
      <dgm:t>
        <a:bodyPr/>
        <a:lstStyle/>
        <a:p>
          <a:endParaRPr lang="en-US"/>
        </a:p>
      </dgm:t>
    </dgm:pt>
    <dgm:pt modelId="{75284FBC-D63B-47B6-AFCA-8F0CAA6BE3D3}" type="sibTrans" cxnId="{C1A2C6E9-35C2-4E5B-B0EF-AFC09836D758}">
      <dgm:prSet/>
      <dgm:spPr/>
      <dgm:t>
        <a:bodyPr/>
        <a:lstStyle/>
        <a:p>
          <a:endParaRPr lang="en-US"/>
        </a:p>
      </dgm:t>
    </dgm:pt>
    <dgm:pt modelId="{755A87B2-F7C8-4368-8E19-311A385FFFB4}" type="pres">
      <dgm:prSet presAssocID="{6746EE66-170F-4284-88E7-FAA6A74EA579}" presName="linear" presStyleCnt="0">
        <dgm:presLayoutVars>
          <dgm:animLvl val="lvl"/>
          <dgm:resizeHandles val="exact"/>
        </dgm:presLayoutVars>
      </dgm:prSet>
      <dgm:spPr/>
      <dgm:t>
        <a:bodyPr/>
        <a:lstStyle/>
        <a:p>
          <a:endParaRPr lang="en-US"/>
        </a:p>
      </dgm:t>
    </dgm:pt>
    <dgm:pt modelId="{2BC25992-819A-44FC-9681-AEAF8C9D96F1}" type="pres">
      <dgm:prSet presAssocID="{9DA96B62-572D-47CD-823A-1C7D533B9CB8}" presName="parentText" presStyleLbl="node1" presStyleIdx="0" presStyleCnt="3">
        <dgm:presLayoutVars>
          <dgm:chMax val="0"/>
          <dgm:bulletEnabled val="1"/>
        </dgm:presLayoutVars>
      </dgm:prSet>
      <dgm:spPr/>
      <dgm:t>
        <a:bodyPr/>
        <a:lstStyle/>
        <a:p>
          <a:endParaRPr lang="en-US"/>
        </a:p>
      </dgm:t>
    </dgm:pt>
    <dgm:pt modelId="{91D8B6B8-7A08-46E7-A9BF-6F2AFDBF5E1B}" type="pres">
      <dgm:prSet presAssocID="{E33AE3CA-DD77-4E21-BD63-3F903F2E6971}" presName="spacer" presStyleCnt="0"/>
      <dgm:spPr/>
    </dgm:pt>
    <dgm:pt modelId="{B5ADBA3B-5915-4D0C-959D-FFCF78475CC8}" type="pres">
      <dgm:prSet presAssocID="{4120A17F-4F70-4053-933A-3437AF38BDA1}" presName="parentText" presStyleLbl="node1" presStyleIdx="1" presStyleCnt="3">
        <dgm:presLayoutVars>
          <dgm:chMax val="0"/>
          <dgm:bulletEnabled val="1"/>
        </dgm:presLayoutVars>
      </dgm:prSet>
      <dgm:spPr/>
      <dgm:t>
        <a:bodyPr/>
        <a:lstStyle/>
        <a:p>
          <a:endParaRPr lang="en-US"/>
        </a:p>
      </dgm:t>
    </dgm:pt>
    <dgm:pt modelId="{5005242B-35C5-4F7E-9912-CF2E25934013}" type="pres">
      <dgm:prSet presAssocID="{F607B2CC-B890-4624-9D35-E71296BFCD32}" presName="spacer" presStyleCnt="0"/>
      <dgm:spPr/>
    </dgm:pt>
    <dgm:pt modelId="{39EB720B-7868-4938-9349-9E655984C67B}" type="pres">
      <dgm:prSet presAssocID="{42585D1A-E543-483F-9610-AE7997E8A7AC}" presName="parentText" presStyleLbl="node1" presStyleIdx="2" presStyleCnt="3">
        <dgm:presLayoutVars>
          <dgm:chMax val="0"/>
          <dgm:bulletEnabled val="1"/>
        </dgm:presLayoutVars>
      </dgm:prSet>
      <dgm:spPr/>
      <dgm:t>
        <a:bodyPr/>
        <a:lstStyle/>
        <a:p>
          <a:endParaRPr lang="en-US"/>
        </a:p>
      </dgm:t>
    </dgm:pt>
  </dgm:ptLst>
  <dgm:cxnLst>
    <dgm:cxn modelId="{81297057-29EA-478F-99E3-9BCF6C686D29}" srcId="{6746EE66-170F-4284-88E7-FAA6A74EA579}" destId="{9DA96B62-572D-47CD-823A-1C7D533B9CB8}" srcOrd="0" destOrd="0" parTransId="{0213FC2D-CD57-4E87-8974-438634FC1703}" sibTransId="{E33AE3CA-DD77-4E21-BD63-3F903F2E6971}"/>
    <dgm:cxn modelId="{768AAF77-7E02-4F9D-BBCE-41E03D29394E}" srcId="{6746EE66-170F-4284-88E7-FAA6A74EA579}" destId="{4120A17F-4F70-4053-933A-3437AF38BDA1}" srcOrd="1" destOrd="0" parTransId="{8518540A-98DA-49E4-B1C5-B862784D1DF0}" sibTransId="{F607B2CC-B890-4624-9D35-E71296BFCD32}"/>
    <dgm:cxn modelId="{85FEAE12-A0A6-42B3-96B2-0A006EC5A629}" type="presOf" srcId="{9DA96B62-572D-47CD-823A-1C7D533B9CB8}" destId="{2BC25992-819A-44FC-9681-AEAF8C9D96F1}" srcOrd="0" destOrd="0" presId="urn:microsoft.com/office/officeart/2005/8/layout/vList2"/>
    <dgm:cxn modelId="{F71E86BA-EFAC-43DC-AB2B-5ADB66A8AB1E}" type="presOf" srcId="{4120A17F-4F70-4053-933A-3437AF38BDA1}" destId="{B5ADBA3B-5915-4D0C-959D-FFCF78475CC8}" srcOrd="0" destOrd="0" presId="urn:microsoft.com/office/officeart/2005/8/layout/vList2"/>
    <dgm:cxn modelId="{B528FD55-FA08-425C-9C53-07B1108DCD3B}" type="presOf" srcId="{42585D1A-E543-483F-9610-AE7997E8A7AC}" destId="{39EB720B-7868-4938-9349-9E655984C67B}" srcOrd="0" destOrd="0" presId="urn:microsoft.com/office/officeart/2005/8/layout/vList2"/>
    <dgm:cxn modelId="{50CA0352-21B7-45B7-A6A8-A772FC591A2B}" type="presOf" srcId="{6746EE66-170F-4284-88E7-FAA6A74EA579}" destId="{755A87B2-F7C8-4368-8E19-311A385FFFB4}" srcOrd="0" destOrd="0" presId="urn:microsoft.com/office/officeart/2005/8/layout/vList2"/>
    <dgm:cxn modelId="{C1A2C6E9-35C2-4E5B-B0EF-AFC09836D758}" srcId="{6746EE66-170F-4284-88E7-FAA6A74EA579}" destId="{42585D1A-E543-483F-9610-AE7997E8A7AC}" srcOrd="2" destOrd="0" parTransId="{8A2A5B9B-CF29-4559-A7AE-68B260387750}" sibTransId="{75284FBC-D63B-47B6-AFCA-8F0CAA6BE3D3}"/>
    <dgm:cxn modelId="{DF87AE9F-747A-401B-9059-68DC494186A4}" type="presParOf" srcId="{755A87B2-F7C8-4368-8E19-311A385FFFB4}" destId="{2BC25992-819A-44FC-9681-AEAF8C9D96F1}" srcOrd="0" destOrd="0" presId="urn:microsoft.com/office/officeart/2005/8/layout/vList2"/>
    <dgm:cxn modelId="{E69FFBAC-565E-4CC4-BFC6-72E82027E864}" type="presParOf" srcId="{755A87B2-F7C8-4368-8E19-311A385FFFB4}" destId="{91D8B6B8-7A08-46E7-A9BF-6F2AFDBF5E1B}" srcOrd="1" destOrd="0" presId="urn:microsoft.com/office/officeart/2005/8/layout/vList2"/>
    <dgm:cxn modelId="{9487BC57-7AFE-4C09-A37C-72B3085C787A}" type="presParOf" srcId="{755A87B2-F7C8-4368-8E19-311A385FFFB4}" destId="{B5ADBA3B-5915-4D0C-959D-FFCF78475CC8}" srcOrd="2" destOrd="0" presId="urn:microsoft.com/office/officeart/2005/8/layout/vList2"/>
    <dgm:cxn modelId="{1F1428A5-6044-44D5-B53E-61FFBA9DE25B}" type="presParOf" srcId="{755A87B2-F7C8-4368-8E19-311A385FFFB4}" destId="{5005242B-35C5-4F7E-9912-CF2E25934013}" srcOrd="3" destOrd="0" presId="urn:microsoft.com/office/officeart/2005/8/layout/vList2"/>
    <dgm:cxn modelId="{570B17B5-D9CB-4674-8FFF-1FBA7E29276C}" type="presParOf" srcId="{755A87B2-F7C8-4368-8E19-311A385FFFB4}" destId="{39EB720B-7868-4938-9349-9E655984C67B}"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600" dirty="0"/>
            <a:t>2017</a:t>
          </a:r>
          <a:endParaRPr lang="en-US" sz="1200" dirty="0"/>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dgm:spPr/>
      <dgm:t>
        <a:bodyPr/>
        <a:lstStyle/>
        <a:p>
          <a:r>
            <a:rPr lang="en-US" dirty="0"/>
            <a:t>Lorem ipsum dolor sit amet, consectetuer adipiscing elit. </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E1C50BCF-4341-4FE3-909A-A05E62610686}">
      <dgm:prSet custT="1"/>
      <dgm:spPr/>
      <dgm:t>
        <a:bodyPr/>
        <a:lstStyle/>
        <a:p>
          <a:r>
            <a:rPr lang="en-US" sz="1600" dirty="0"/>
            <a:t>2018</a:t>
          </a:r>
          <a:endParaRPr lang="en-US" sz="1200" dirty="0"/>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022A9CC9-DE66-45F5-BC7C-F82FCC7EA29A}">
      <dgm:prSet/>
      <dgm:spPr/>
      <dgm:t>
        <a:bodyPr/>
        <a:lstStyle/>
        <a:p>
          <a:r>
            <a:rPr lang="en-US" dirty="0"/>
            <a:t>Lorem ipsum dolor sit amet, consectetuer adipiscing elit. </a:t>
          </a:r>
        </a:p>
      </dgm:t>
    </dgm:pt>
    <dgm:pt modelId="{226D4D88-ED77-4EAA-AB66-FF7829EF4692}" type="parTrans" cxnId="{76C2B31A-D28D-4419-9C6D-6AF2C31AACB5}">
      <dgm:prSet/>
      <dgm:spPr/>
      <dgm:t>
        <a:bodyPr/>
        <a:lstStyle/>
        <a:p>
          <a:endParaRPr lang="en-US"/>
        </a:p>
      </dgm:t>
    </dgm:pt>
    <dgm:pt modelId="{6B616B54-4F7E-4C19-AB07-CF929DE0226E}" type="sibTrans" cxnId="{76C2B31A-D28D-4419-9C6D-6AF2C31AACB5}">
      <dgm:prSet/>
      <dgm:spPr/>
      <dgm:t>
        <a:bodyPr/>
        <a:lstStyle/>
        <a:p>
          <a:endParaRPr lang="en-US"/>
        </a:p>
      </dgm:t>
    </dgm:pt>
    <dgm:pt modelId="{E25CB8D7-2E39-4D62-85A9-BEB48A46DBE6}">
      <dgm:prSet/>
      <dgm:spPr/>
      <dgm:t>
        <a:bodyPr/>
        <a:lstStyle/>
        <a:p>
          <a:r>
            <a:rPr lang="en-US" dirty="0"/>
            <a:t>2019</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FEA0EDC1-022C-43AF-809A-43A91E8CBF17}">
      <dgm:prSet/>
      <dgm:spPr/>
      <dgm:t>
        <a:bodyPr/>
        <a:lstStyle/>
        <a:p>
          <a:r>
            <a:rPr lang="en-US" dirty="0"/>
            <a:t>Lorem ipsum dolor sit amet, consectetuer adipiscing elit. </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t>
        <a:bodyPr/>
        <a:lstStyle/>
        <a:p>
          <a:endParaRPr lang="en-US"/>
        </a:p>
      </dgm:t>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t>
        <a:bodyPr/>
        <a:lstStyle/>
        <a:p>
          <a:endParaRPr lang="en-US"/>
        </a:p>
      </dgm:t>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t>
        <a:bodyPr/>
        <a:lstStyle/>
        <a:p>
          <a:endParaRPr lang="en-US"/>
        </a:p>
      </dgm:t>
    </dgm:pt>
    <dgm:pt modelId="{6911DFBC-21CD-48DF-ABBF-FD9BC9C03CD5}" type="pres">
      <dgm:prSet presAssocID="{01B965F8-E325-43B3-80B3-B9D1E0388BA4}" presName="ConnectLine" presStyleLbl="sibTrans1D1" presStyleIdx="0" presStyleCnt="3"/>
      <dgm:spPr>
        <a:noFill/>
        <a:ln w="12700" cap="rnd" cmpd="sng" algn="ctr">
          <a:solidFill>
            <a:schemeClr val="accent2">
              <a:hueOff val="0"/>
              <a:satOff val="0"/>
              <a:lumOff val="0"/>
              <a:alphaOff val="0"/>
            </a:schemeClr>
          </a:solid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t>
        <a:bodyPr/>
        <a:lstStyle/>
        <a:p>
          <a:endParaRPr lang="en-US"/>
        </a:p>
      </dgm:t>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t>
        <a:bodyPr/>
        <a:lstStyle/>
        <a:p>
          <a:endParaRPr lang="en-US"/>
        </a:p>
      </dgm:t>
    </dgm:pt>
    <dgm:pt modelId="{AF919D7F-7259-4E05-B342-1D05B9BCC6E9}" type="pres">
      <dgm:prSet presAssocID="{E1C50BCF-4341-4FE3-909A-A05E62610686}" presName="ConnectLine" presStyleLbl="sibTrans1D1" presStyleIdx="1" presStyleCnt="3"/>
      <dgm:spPr>
        <a:noFill/>
        <a:ln w="12700" cap="rnd" cmpd="sng" algn="ctr">
          <a:solidFill>
            <a:schemeClr val="accent3">
              <a:hueOff val="0"/>
              <a:satOff val="0"/>
              <a:lumOff val="0"/>
              <a:alphaOff val="0"/>
            </a:schemeClr>
          </a:solid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t>
        <a:bodyPr/>
        <a:lstStyle/>
        <a:p>
          <a:endParaRPr lang="en-US"/>
        </a:p>
      </dgm:t>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t>
        <a:bodyPr/>
        <a:lstStyle/>
        <a:p>
          <a:endParaRPr lang="en-US"/>
        </a:p>
      </dgm:t>
    </dgm:pt>
    <dgm:pt modelId="{8A9E5CF4-2F25-4BBC-A950-02A60473523B}" type="pres">
      <dgm:prSet presAssocID="{E25CB8D7-2E39-4D62-85A9-BEB48A46DBE6}" presName="ConnectLine" presStyleLbl="sibTrans1D1" presStyleIdx="2" presStyleCnt="3"/>
      <dgm:spPr>
        <a:noFill/>
        <a:ln w="12700" cap="rnd" cmpd="sng" algn="ctr">
          <a:solidFill>
            <a:schemeClr val="accent4">
              <a:hueOff val="0"/>
              <a:satOff val="0"/>
              <a:lumOff val="0"/>
              <a:alphaOff val="0"/>
            </a:schemeClr>
          </a:solid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DCC756BF-8846-411D-A43A-9DCD497855F5}" srcId="{01B965F8-E325-43B3-80B3-B9D1E0388BA4}" destId="{D456CB0D-7FD2-4EF8-BAE5-7BB68CBD569C}" srcOrd="0" destOrd="0" parTransId="{2CA6D229-346F-4A50-9D72-6871FD9014D2}" sibTransId="{89661896-A979-48DD-8B17-88222238DBD0}"/>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989D822B-01B2-45F1-A466-D22375C2AB4C}" type="presOf" srcId="{E1C50BCF-4341-4FE3-909A-A05E62610686}" destId="{EDE11A06-3DEF-486B-9673-4DC5E2D80D9C}"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76C2B31A-D28D-4419-9C6D-6AF2C31AACB5}" srcId="{E1C50BCF-4341-4FE3-909A-A05E62610686}" destId="{022A9CC9-DE66-45F5-BC7C-F82FCC7EA29A}" srcOrd="0" destOrd="0" parTransId="{226D4D88-ED77-4EAA-AB66-FF7829EF4692}" sibTransId="{6B616B54-4F7E-4C19-AB07-CF929DE0226E}"/>
    <dgm:cxn modelId="{B2BFDD2C-64A4-4FC8-9A2C-1E79A259E4F0}" type="presOf" srcId="{05317A65-8390-4E3C-8A24-9C1005BCEABA}" destId="{21DB2E86-F8E7-4B1C-B627-ACD6FF82C933}" srcOrd="0" destOrd="0" presId="urn:microsoft.com/office/officeart/2016/7/layout/HexagonTimeline"/>
    <dgm:cxn modelId="{B30A3231-E5B5-4C0F-BC2E-D6D1D9B013A7}" type="presOf" srcId="{FEA0EDC1-022C-43AF-809A-43A91E8CBF17}" destId="{C3DB419D-F96C-4963-B206-13676A2943F3}" srcOrd="0" destOrd="0" presId="urn:microsoft.com/office/officeart/2016/7/layout/HexagonTimeline"/>
    <dgm:cxn modelId="{031A55F3-0C0B-415B-8E9D-1B67174898D6}" type="presOf" srcId="{E25CB8D7-2E39-4D62-85A9-BEB48A46DBE6}" destId="{3D9221B5-6AB1-4227-A723-EA59CE02D603}" srcOrd="0" destOrd="0" presId="urn:microsoft.com/office/officeart/2016/7/layout/HexagonTimeline"/>
    <dgm:cxn modelId="{D6E0E388-226B-43F1-A34D-BC32D429467F}" type="presOf" srcId="{D456CB0D-7FD2-4EF8-BAE5-7BB68CBD569C}" destId="{6618B835-ADB2-48AA-B08B-7E51A8BB71CC}" srcOrd="0" destOrd="0" presId="urn:microsoft.com/office/officeart/2016/7/layout/HexagonTimeline"/>
    <dgm:cxn modelId="{3CE090A0-12C1-4496-AFA5-7B8A87A738BD}" srcId="{E25CB8D7-2E39-4D62-85A9-BEB48A46DBE6}" destId="{FEA0EDC1-022C-43AF-809A-43A91E8CBF17}" srcOrd="0" destOrd="0" parTransId="{559973B4-D0F4-4A49-A038-9D777A950745}" sibTransId="{07076A80-BF1A-4A31-9612-2DC93C15CE8D}"/>
    <dgm:cxn modelId="{901F956E-FC36-406E-8392-70353A0F1EF0}" type="presOf" srcId="{022A9CC9-DE66-45F5-BC7C-F82FCC7EA29A}" destId="{821E9535-3955-41B1-B9EF-F7FB631B126B}"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C25992-819A-44FC-9681-AEAF8C9D96F1}">
      <dsp:nvSpPr>
        <dsp:cNvPr id="0" name=""/>
        <dsp:cNvSpPr/>
      </dsp:nvSpPr>
      <dsp:spPr>
        <a:xfrm>
          <a:off x="0" y="44198"/>
          <a:ext cx="7012370" cy="1486484"/>
        </a:xfrm>
        <a:prstGeom prst="round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kern="1200"/>
            <a:t>Use classification to detect anomalies in traffic pattern – uses existing CCTC footage.</a:t>
          </a:r>
        </a:p>
      </dsp:txBody>
      <dsp:txXfrm>
        <a:off x="72564" y="116762"/>
        <a:ext cx="6867242" cy="1341356"/>
      </dsp:txXfrm>
    </dsp:sp>
    <dsp:sp modelId="{B5ADBA3B-5915-4D0C-959D-FFCF78475CC8}">
      <dsp:nvSpPr>
        <dsp:cNvPr id="0" name=""/>
        <dsp:cNvSpPr/>
      </dsp:nvSpPr>
      <dsp:spPr>
        <a:xfrm>
          <a:off x="0" y="1611322"/>
          <a:ext cx="7012370" cy="1486484"/>
        </a:xfrm>
        <a:prstGeom prst="roundRect">
          <a:avLst/>
        </a:prstGeom>
        <a:gradFill rotWithShape="0">
          <a:gsLst>
            <a:gs pos="0">
              <a:schemeClr val="accent2">
                <a:hueOff val="595867"/>
                <a:satOff val="3457"/>
                <a:lumOff val="3432"/>
                <a:alphaOff val="0"/>
                <a:tint val="98000"/>
                <a:lumMod val="110000"/>
              </a:schemeClr>
            </a:gs>
            <a:gs pos="84000">
              <a:schemeClr val="accent2">
                <a:hueOff val="595867"/>
                <a:satOff val="3457"/>
                <a:lumOff val="3432"/>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kern="1200"/>
            <a:t>A model that detects accidents in frames with anomalies.</a:t>
          </a:r>
        </a:p>
      </dsp:txBody>
      <dsp:txXfrm>
        <a:off x="72564" y="1683886"/>
        <a:ext cx="6867242" cy="1341356"/>
      </dsp:txXfrm>
    </dsp:sp>
    <dsp:sp modelId="{39EB720B-7868-4938-9349-9E655984C67B}">
      <dsp:nvSpPr>
        <dsp:cNvPr id="0" name=""/>
        <dsp:cNvSpPr/>
      </dsp:nvSpPr>
      <dsp:spPr>
        <a:xfrm>
          <a:off x="0" y="3178447"/>
          <a:ext cx="7012370" cy="1486484"/>
        </a:xfrm>
        <a:prstGeom prst="roundRect">
          <a:avLst/>
        </a:prstGeom>
        <a:gradFill rotWithShape="0">
          <a:gsLst>
            <a:gs pos="0">
              <a:schemeClr val="accent2">
                <a:hueOff val="1191735"/>
                <a:satOff val="6913"/>
                <a:lumOff val="6864"/>
                <a:alphaOff val="0"/>
                <a:tint val="98000"/>
                <a:lumMod val="110000"/>
              </a:schemeClr>
            </a:gs>
            <a:gs pos="84000">
              <a:schemeClr val="accent2">
                <a:hueOff val="1191735"/>
                <a:satOff val="6913"/>
                <a:lumOff val="6864"/>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kern="1200"/>
            <a:t>System to update time and location of accident to database. Also send an alert to required authorities.</a:t>
          </a:r>
        </a:p>
      </dsp:txBody>
      <dsp:txXfrm>
        <a:off x="72564" y="3251011"/>
        <a:ext cx="6867242" cy="13413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519614" y="1618424"/>
          <a:ext cx="2644602" cy="441388"/>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711200">
            <a:lnSpc>
              <a:spcPct val="90000"/>
            </a:lnSpc>
            <a:spcBef>
              <a:spcPct val="0"/>
            </a:spcBef>
            <a:spcAft>
              <a:spcPct val="35000"/>
            </a:spcAft>
          </a:pPr>
          <a:r>
            <a:rPr lang="en-US" sz="1600" kern="1200" dirty="0"/>
            <a:t>2017</a:t>
          </a:r>
          <a:endParaRPr lang="en-US" sz="1200" kern="1200" dirty="0"/>
        </a:p>
      </dsp:txBody>
      <dsp:txXfrm>
        <a:off x="519614" y="1618424"/>
        <a:ext cx="2556324" cy="441388"/>
      </dsp:txXfrm>
    </dsp:sp>
    <dsp:sp modelId="{6618B835-ADB2-48AA-B08B-7E51A8BB71CC}">
      <dsp:nvSpPr>
        <dsp:cNvPr id="0" name=""/>
        <dsp:cNvSpPr/>
      </dsp:nvSpPr>
      <dsp:spPr>
        <a:xfrm>
          <a:off x="5385" y="0"/>
          <a:ext cx="3673059" cy="11770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3350" rIns="0" bIns="133350" numCol="1" spcCol="1270" anchor="b" anchorCtr="1">
          <a:noAutofit/>
        </a:bodyPr>
        <a:lstStyle/>
        <a:p>
          <a:pPr lvl="0" algn="ctr" defTabSz="666750">
            <a:lnSpc>
              <a:spcPct val="90000"/>
            </a:lnSpc>
            <a:spcBef>
              <a:spcPct val="0"/>
            </a:spcBef>
            <a:spcAft>
              <a:spcPct val="35000"/>
            </a:spcAft>
          </a:pPr>
          <a:r>
            <a:rPr lang="en-US" sz="1500" kern="1200" dirty="0"/>
            <a:t>Lorem ipsum dolor sit amet, consectetuer adipiscing elit. </a:t>
          </a:r>
        </a:p>
      </dsp:txBody>
      <dsp:txXfrm>
        <a:off x="5385" y="0"/>
        <a:ext cx="3673059" cy="1177036"/>
      </dsp:txXfrm>
    </dsp:sp>
    <dsp:sp modelId="{CB559D62-E50E-4D10-B1D5-B78374B1FD4A}">
      <dsp:nvSpPr>
        <dsp:cNvPr id="0" name=""/>
        <dsp:cNvSpPr/>
      </dsp:nvSpPr>
      <dsp:spPr>
        <a:xfrm>
          <a:off x="3164216" y="1839119"/>
          <a:ext cx="1028456" cy="0"/>
        </a:xfrm>
        <a:custGeom>
          <a:avLst/>
          <a:gdLst/>
          <a:ahLst/>
          <a:cxnLst/>
          <a:rect l="0" t="0" r="0" b="0"/>
          <a:pathLst>
            <a:path>
              <a:moveTo>
                <a:pt x="0" y="0"/>
              </a:moveTo>
              <a:lnTo>
                <a:pt x="1028456" y="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1841915" y="1250600"/>
          <a:ext cx="0" cy="367823"/>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1805133" y="1177036"/>
          <a:ext cx="73564" cy="73564"/>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4192673" y="1618424"/>
          <a:ext cx="2644602" cy="441388"/>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711200">
            <a:lnSpc>
              <a:spcPct val="90000"/>
            </a:lnSpc>
            <a:spcBef>
              <a:spcPct val="0"/>
            </a:spcBef>
            <a:spcAft>
              <a:spcPct val="35000"/>
            </a:spcAft>
          </a:pPr>
          <a:r>
            <a:rPr lang="en-US" sz="1600" kern="1200" dirty="0"/>
            <a:t>2018</a:t>
          </a:r>
          <a:endParaRPr lang="en-US" sz="1200" kern="1200" dirty="0"/>
        </a:p>
      </dsp:txBody>
      <dsp:txXfrm>
        <a:off x="4471908" y="1665029"/>
        <a:ext cx="2086132" cy="348178"/>
      </dsp:txXfrm>
    </dsp:sp>
    <dsp:sp modelId="{821E9535-3955-41B1-B9EF-F7FB631B126B}">
      <dsp:nvSpPr>
        <dsp:cNvPr id="0" name=""/>
        <dsp:cNvSpPr/>
      </dsp:nvSpPr>
      <dsp:spPr>
        <a:xfrm>
          <a:off x="3678445" y="2501201"/>
          <a:ext cx="3673059" cy="11770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3350" rIns="0" bIns="133350" numCol="1" spcCol="1270" anchor="t" anchorCtr="1">
          <a:noAutofit/>
        </a:bodyPr>
        <a:lstStyle/>
        <a:p>
          <a:pPr lvl="0" algn="ctr" defTabSz="666750">
            <a:lnSpc>
              <a:spcPct val="90000"/>
            </a:lnSpc>
            <a:spcBef>
              <a:spcPct val="0"/>
            </a:spcBef>
            <a:spcAft>
              <a:spcPct val="35000"/>
            </a:spcAft>
          </a:pPr>
          <a:r>
            <a:rPr lang="en-US" sz="1500" kern="1200" dirty="0"/>
            <a:t>Lorem ipsum dolor sit amet, consectetuer adipiscing elit. </a:t>
          </a:r>
        </a:p>
      </dsp:txBody>
      <dsp:txXfrm>
        <a:off x="3678445" y="2501201"/>
        <a:ext cx="3673059" cy="1177036"/>
      </dsp:txXfrm>
    </dsp:sp>
    <dsp:sp modelId="{FF4C2F7C-ACD8-4135-B3F3-12B78B3A2A45}">
      <dsp:nvSpPr>
        <dsp:cNvPr id="0" name=""/>
        <dsp:cNvSpPr/>
      </dsp:nvSpPr>
      <dsp:spPr>
        <a:xfrm>
          <a:off x="6837276" y="1839119"/>
          <a:ext cx="1028456" cy="0"/>
        </a:xfrm>
        <a:custGeom>
          <a:avLst/>
          <a:gdLst/>
          <a:ahLst/>
          <a:cxnLst/>
          <a:rect l="0" t="0" r="0" b="0"/>
          <a:pathLst>
            <a:path>
              <a:moveTo>
                <a:pt x="0" y="0"/>
              </a:moveTo>
              <a:lnTo>
                <a:pt x="1028456" y="0"/>
              </a:lnTo>
            </a:path>
          </a:pathLst>
        </a:custGeom>
        <a:no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5514974" y="2059813"/>
          <a:ext cx="0" cy="367823"/>
        </a:xfrm>
        <a:prstGeom prst="line">
          <a:avLst/>
        </a:prstGeom>
        <a:noFill/>
        <a:ln w="12700" cap="rnd"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5478192" y="2427637"/>
          <a:ext cx="73564" cy="73564"/>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7865733" y="1618424"/>
          <a:ext cx="2644602" cy="441388"/>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lvl="0" algn="ctr" defTabSz="666750">
            <a:lnSpc>
              <a:spcPct val="90000"/>
            </a:lnSpc>
            <a:spcBef>
              <a:spcPct val="0"/>
            </a:spcBef>
            <a:spcAft>
              <a:spcPct val="35000"/>
            </a:spcAft>
          </a:pPr>
          <a:r>
            <a:rPr lang="en-US" sz="1500" kern="1200" dirty="0"/>
            <a:t>2019</a:t>
          </a:r>
        </a:p>
      </dsp:txBody>
      <dsp:txXfrm rot="10800000">
        <a:off x="7954011" y="1618424"/>
        <a:ext cx="2556324" cy="441388"/>
      </dsp:txXfrm>
    </dsp:sp>
    <dsp:sp modelId="{C3DB419D-F96C-4963-B206-13676A2943F3}">
      <dsp:nvSpPr>
        <dsp:cNvPr id="0" name=""/>
        <dsp:cNvSpPr/>
      </dsp:nvSpPr>
      <dsp:spPr>
        <a:xfrm>
          <a:off x="7351504" y="0"/>
          <a:ext cx="3673059" cy="11770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3350" rIns="0" bIns="133350" numCol="1" spcCol="1270" anchor="b" anchorCtr="1">
          <a:noAutofit/>
        </a:bodyPr>
        <a:lstStyle/>
        <a:p>
          <a:pPr lvl="0" algn="ctr" defTabSz="666750">
            <a:lnSpc>
              <a:spcPct val="90000"/>
            </a:lnSpc>
            <a:spcBef>
              <a:spcPct val="0"/>
            </a:spcBef>
            <a:spcAft>
              <a:spcPct val="35000"/>
            </a:spcAft>
          </a:pPr>
          <a:r>
            <a:rPr lang="en-US" sz="1500" kern="1200" dirty="0"/>
            <a:t>Lorem ipsum dolor sit amet, consectetuer adipiscing elit. </a:t>
          </a:r>
        </a:p>
      </dsp:txBody>
      <dsp:txXfrm>
        <a:off x="7351504" y="0"/>
        <a:ext cx="3673059" cy="1177036"/>
      </dsp:txXfrm>
    </dsp:sp>
    <dsp:sp modelId="{8A9E5CF4-2F25-4BBC-A950-02A60473523B}">
      <dsp:nvSpPr>
        <dsp:cNvPr id="0" name=""/>
        <dsp:cNvSpPr/>
      </dsp:nvSpPr>
      <dsp:spPr>
        <a:xfrm>
          <a:off x="9188034" y="1250600"/>
          <a:ext cx="0" cy="367823"/>
        </a:xfrm>
        <a:prstGeom prst="line">
          <a:avLst/>
        </a:prstGeom>
        <a:noFill/>
        <a:ln w="12700" cap="rnd" cmpd="sng" algn="ctr">
          <a:solidFill>
            <a:schemeClr val="accent4">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9151252" y="1177036"/>
          <a:ext cx="73564" cy="73564"/>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xmlns="">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7/7/2019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63442AB9-C8CA-420F-B42A-18C2D699071B}" type="datetime1">
              <a:rPr lang="en-US" smtClean="0"/>
              <a:t>7/7/2019</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DFFBC-BDEB-417F-BF84-663A45C20646}" type="datetime1">
              <a:rPr lang="en-US" smtClean="0"/>
              <a:t>7/7/2019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D8071AC1-DFE2-4CEB-A839-7F430962ACC4}" type="datetime1">
              <a:rPr lang="en-US" smtClean="0"/>
              <a:t>7/7/2019</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2F9C0F-A549-4116-ADE7-EA08C05540C8}" type="datetime1">
              <a:rPr lang="en-US" smtClean="0"/>
              <a:t>7/7/2019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7C9EEE4F-EA2D-4584-9DE7-EC300D9E7B04}" type="datetime1">
              <a:rPr lang="en-US" smtClean="0"/>
              <a:t>7/7/2019</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EBE59C-38C6-435B-909F-6BC5D2F90092}" type="datetime1">
              <a:rPr lang="en-US" smtClean="0"/>
              <a:t>7/7/2019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4B3F88-5DA5-47A3-A95A-FEF6AF43E84E}" type="datetime1">
              <a:rPr lang="en-US" smtClean="0"/>
              <a:t>7/7/2019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A0BB3716-29F6-49DE-A213-3937CA580F20}" type="datetime1">
              <a:rPr lang="en-US" smtClean="0"/>
              <a:t>7/7/2019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7/7/2019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518B405-B3F7-4586-BE59-DF6DE834F5F3}" type="datetime1">
              <a:rPr lang="en-US" smtClean="0"/>
              <a:t>7/7/2019</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7/7/2019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DBAC8D9-C124-4B74-9CB9-474FDD0AD4C5}" type="datetime1">
              <a:rPr lang="en-US" smtClean="0"/>
              <a:t>7/7/2019</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xmlns="" id="{4B526CBF-0AA4-49A9-B305-EE0AF3AF6D3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descr="A circuit board digital representations with numbers and lines">
            <a:extLst>
              <a:ext uri="{FF2B5EF4-FFF2-40B4-BE49-F238E27FC236}">
                <a16:creationId xmlns:a16="http://schemas.microsoft.com/office/drawing/2014/main" xmlns="" id="{1A3477DC-B338-4F74-BC24-AFDF096E5A7F}"/>
              </a:ext>
            </a:extLst>
          </p:cNvPr>
          <p:cNvPicPr>
            <a:picLocks noChangeAspect="1"/>
          </p:cNvPicPr>
          <p:nvPr/>
        </p:nvPicPr>
        <p:blipFill rotWithShape="1">
          <a:blip r:embed="rId2"/>
          <a:srcRect t="11539" r="9091" b="12983"/>
          <a:stretch/>
        </p:blipFill>
        <p:spPr>
          <a:xfrm>
            <a:off x="20" y="10"/>
            <a:ext cx="12191980" cy="6857990"/>
          </a:xfrm>
          <a:prstGeom prst="rect">
            <a:avLst/>
          </a:prstGeom>
        </p:spPr>
      </p:pic>
      <p:grpSp>
        <p:nvGrpSpPr>
          <p:cNvPr id="68" name="Group 67">
            <a:extLst>
              <a:ext uri="{FF2B5EF4-FFF2-40B4-BE49-F238E27FC236}">
                <a16:creationId xmlns:a16="http://schemas.microsoft.com/office/drawing/2014/main" xmlns="" id="{CC8B5139-02E6-4DEA-9CCE-962CAF0AFBA0}"/>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38068" y="457200"/>
            <a:ext cx="3703320" cy="5935132"/>
            <a:chOff x="438068" y="457200"/>
            <a:chExt cx="3703320" cy="5935132"/>
          </a:xfrm>
        </p:grpSpPr>
        <p:sp>
          <p:nvSpPr>
            <p:cNvPr id="69" name="Rectangle 68">
              <a:extLst>
                <a:ext uri="{FF2B5EF4-FFF2-40B4-BE49-F238E27FC236}">
                  <a16:creationId xmlns:a16="http://schemas.microsoft.com/office/drawing/2014/main" xmlns="" id="{C0470BC0-AB0D-4A03-B4F1-5DDA9A31C11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70" name="Rectangle 69">
              <a:extLst>
                <a:ext uri="{FF2B5EF4-FFF2-40B4-BE49-F238E27FC236}">
                  <a16:creationId xmlns:a16="http://schemas.microsoft.com/office/drawing/2014/main" xmlns="" id="{724A08B2-EC2C-4641-81BE-FE8B068BE15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xmlns="" id="{7D2DBA70-3C88-4960-B0D4-84FCD42B19DB}"/>
              </a:ext>
            </a:extLst>
          </p:cNvPr>
          <p:cNvSpPr>
            <a:spLocks noGrp="1"/>
          </p:cNvSpPr>
          <p:nvPr>
            <p:ph type="ctrTitle"/>
          </p:nvPr>
        </p:nvSpPr>
        <p:spPr>
          <a:xfrm>
            <a:off x="584200" y="2142067"/>
            <a:ext cx="3412067" cy="2971801"/>
          </a:xfrm>
        </p:spPr>
        <p:txBody>
          <a:bodyPr>
            <a:normAutofit/>
          </a:bodyPr>
          <a:lstStyle/>
          <a:p>
            <a:r>
              <a:rPr lang="en-US" dirty="0" err="1">
                <a:solidFill>
                  <a:srgbClr val="FFFFFF"/>
                </a:solidFill>
              </a:rPr>
              <a:t>EMerGENCY</a:t>
            </a:r>
            <a:r>
              <a:rPr lang="en-US" dirty="0">
                <a:solidFill>
                  <a:srgbClr val="FFFFFF"/>
                </a:solidFill>
              </a:rPr>
              <a:t> RESPONSE</a:t>
            </a:r>
          </a:p>
        </p:txBody>
      </p:sp>
      <p:sp>
        <p:nvSpPr>
          <p:cNvPr id="3" name="Subtitle 2">
            <a:extLst>
              <a:ext uri="{FF2B5EF4-FFF2-40B4-BE49-F238E27FC236}">
                <a16:creationId xmlns:a16="http://schemas.microsoft.com/office/drawing/2014/main" xmlns="" id="{1B3254AA-54D7-42C3-86C1-E80F6DF9CA03}"/>
              </a:ext>
            </a:extLst>
          </p:cNvPr>
          <p:cNvSpPr>
            <a:spLocks noGrp="1"/>
          </p:cNvSpPr>
          <p:nvPr>
            <p:ph type="subTitle" idx="1"/>
          </p:nvPr>
        </p:nvSpPr>
        <p:spPr>
          <a:xfrm>
            <a:off x="584200" y="5145513"/>
            <a:ext cx="3412067" cy="738820"/>
          </a:xfrm>
        </p:spPr>
        <p:txBody>
          <a:bodyPr>
            <a:normAutofit/>
          </a:bodyPr>
          <a:lstStyle/>
          <a:p>
            <a:r>
              <a:rPr lang="en-US" dirty="0">
                <a:solidFill>
                  <a:srgbClr val="EBEBEB"/>
                </a:solidFill>
              </a:rPr>
              <a:t>Timely response to accidents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055" y="1270315"/>
            <a:ext cx="2309060" cy="2027096"/>
          </a:xfrm>
          <a:prstGeom prst="rect">
            <a:avLst/>
          </a:prstGeom>
        </p:spPr>
      </p:pic>
    </p:spTree>
    <p:extLst>
      <p:ext uri="{BB962C8B-B14F-4D97-AF65-F5344CB8AC3E}">
        <p14:creationId xmlns:p14="http://schemas.microsoft.com/office/powerpoint/2010/main" val="3098341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xmlns="" id="{DB691D59-8F51-4DD8-AD41-D568D29B08F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xmlns="" id="{204AEF18-0627-48F3-9B3D-F7E8F050B1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34">
            <a:extLst>
              <a:ext uri="{FF2B5EF4-FFF2-40B4-BE49-F238E27FC236}">
                <a16:creationId xmlns:a16="http://schemas.microsoft.com/office/drawing/2014/main" xmlns="" id="{CEAEE08A-C572-438F-9753-B0D527A515A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36">
            <a:extLst>
              <a:ext uri="{FF2B5EF4-FFF2-40B4-BE49-F238E27FC236}">
                <a16:creationId xmlns:a16="http://schemas.microsoft.com/office/drawing/2014/main" xmlns="" id="{993F09C6-4F57-4B05-9592-E253D8BC628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xmlns="" id="{84AE2449-2F36-4BC1-9B7A-DE8DFF882CE8}"/>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solidFill>
                  <a:srgbClr val="FFFFFF"/>
                </a:solidFill>
              </a:rPr>
              <a:t>PROBLEM STATEMENT – EMERGENCY RESPONSE TO road accidents</a:t>
            </a:r>
          </a:p>
        </p:txBody>
      </p:sp>
      <p:sp useBgFill="1">
        <p:nvSpPr>
          <p:cNvPr id="39" name="Rectangle 38">
            <a:extLst>
              <a:ext uri="{FF2B5EF4-FFF2-40B4-BE49-F238E27FC236}">
                <a16:creationId xmlns:a16="http://schemas.microsoft.com/office/drawing/2014/main" xmlns="" id="{9E661D03-4DD4-45E7-A047-ED722E826D5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3" y="2180496"/>
            <a:ext cx="5404639" cy="4045683"/>
          </a:xfrm>
          <a:prstGeom prst="rect">
            <a:avLst/>
          </a:prstGeom>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xmlns="" id="{C6A40920-FC0F-4932-8662-73A7C5DEDA49}"/>
              </a:ext>
            </a:extLst>
          </p:cNvPr>
          <p:cNvPicPr>
            <a:picLocks noGrp="1" noChangeAspect="1"/>
          </p:cNvPicPr>
          <p:nvPr>
            <p:ph sz="half" idx="2"/>
          </p:nvPr>
        </p:nvPicPr>
        <p:blipFill>
          <a:blip r:embed="rId2"/>
          <a:stretch>
            <a:fillRect/>
          </a:stretch>
        </p:blipFill>
        <p:spPr>
          <a:xfrm>
            <a:off x="657225" y="2715517"/>
            <a:ext cx="4962525" cy="2940296"/>
          </a:xfrm>
          <a:prstGeom prst="rect">
            <a:avLst/>
          </a:prstGeom>
        </p:spPr>
      </p:pic>
      <p:sp>
        <p:nvSpPr>
          <p:cNvPr id="3" name="Content Placeholder 2">
            <a:extLst>
              <a:ext uri="{FF2B5EF4-FFF2-40B4-BE49-F238E27FC236}">
                <a16:creationId xmlns:a16="http://schemas.microsoft.com/office/drawing/2014/main" xmlns="" id="{114940B6-5ABA-4008-B568-3E013FCD6F0A}"/>
              </a:ext>
            </a:extLst>
          </p:cNvPr>
          <p:cNvSpPr>
            <a:spLocks noGrp="1"/>
          </p:cNvSpPr>
          <p:nvPr>
            <p:ph sz="half" idx="1"/>
          </p:nvPr>
        </p:nvSpPr>
        <p:spPr>
          <a:xfrm>
            <a:off x="6335805" y="2180496"/>
            <a:ext cx="5275001" cy="4045683"/>
          </a:xfrm>
        </p:spPr>
        <p:txBody>
          <a:bodyPr vert="horz" lIns="91440" tIns="45720" rIns="91440" bIns="45720" rtlCol="0" anchor="ctr">
            <a:normAutofit/>
          </a:bodyPr>
          <a:lstStyle/>
          <a:p>
            <a:pPr marL="0" indent="0"/>
            <a:r>
              <a:rPr lang="en-US"/>
              <a:t>Many accidents occur on roads. Lots of people die in these accidents due to lack of timely response.</a:t>
            </a:r>
          </a:p>
          <a:p>
            <a:pPr marL="0" indent="0"/>
            <a:r>
              <a:rPr lang="en-US"/>
              <a:t>There has been a total of 4.61 lakh road accidents causing 1.49 lakh deaths in 2018. </a:t>
            </a:r>
          </a:p>
          <a:p>
            <a:pPr marL="0" indent="0"/>
            <a:r>
              <a:rPr lang="en-US"/>
              <a:t>We aim to reduce the number of deaths.</a:t>
            </a:r>
          </a:p>
        </p:txBody>
      </p:sp>
    </p:spTree>
    <p:extLst>
      <p:ext uri="{BB962C8B-B14F-4D97-AF65-F5344CB8AC3E}">
        <p14:creationId xmlns:p14="http://schemas.microsoft.com/office/powerpoint/2010/main" val="1602370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1BB1D3B0-1E2E-48E2-ACCC-EE147A9A0C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xmlns="" id="{4BB8B191-5BC6-486A-8E6E-13B1C9EEE8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xmlns="" id="{06E3DE27-4115-4B5D-A9DB-3C7CDC82B12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xmlns="" id="{FC4E03DE-1C4E-4337-B54B-247C1E94822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xmlns="" id="{206E80FF-5363-4EBB-97FF-C84D9EA3578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48641"/>
            <a:ext cx="12191999" cy="63093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xmlns="" id="{7619E46E-5263-4C6C-A732-9633475D901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2377" y="638174"/>
            <a:ext cx="3705323" cy="576262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xmlns="" id="{915CB880-E982-4538-B3FE-9BB69283157B}"/>
              </a:ext>
            </a:extLst>
          </p:cNvPr>
          <p:cNvSpPr>
            <a:spLocks noGrp="1"/>
          </p:cNvSpPr>
          <p:nvPr>
            <p:ph type="title"/>
          </p:nvPr>
        </p:nvSpPr>
        <p:spPr>
          <a:xfrm>
            <a:off x="803189" y="1209184"/>
            <a:ext cx="3089189" cy="4734416"/>
          </a:xfrm>
        </p:spPr>
        <p:txBody>
          <a:bodyPr vert="horz" lIns="91440" tIns="45720" rIns="91440" bIns="45720" rtlCol="0" anchor="ctr">
            <a:normAutofit/>
          </a:bodyPr>
          <a:lstStyle/>
          <a:p>
            <a:r>
              <a:rPr lang="en-US">
                <a:solidFill>
                  <a:srgbClr val="FFFFFF"/>
                </a:solidFill>
              </a:rPr>
              <a:t>Solution</a:t>
            </a:r>
          </a:p>
        </p:txBody>
      </p:sp>
      <p:sp>
        <p:nvSpPr>
          <p:cNvPr id="25" name="Rectangle 24">
            <a:extLst>
              <a:ext uri="{FF2B5EF4-FFF2-40B4-BE49-F238E27FC236}">
                <a16:creationId xmlns:a16="http://schemas.microsoft.com/office/drawing/2014/main" xmlns="" id="{3F3E0626-6A9F-400F-9C6C-BDED169129E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xmlns="" id="{6947DC32-8EA1-434F-BB8A-E6CDA90BC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xmlns="" id="{3012DDC2-F706-47ED-B95F-79213E2D0A0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xmlns="" id="{CFAE0A1E-0F18-4974-802F-0E6AE1F5584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31923" y="654222"/>
            <a:ext cx="3702878" cy="2437844"/>
          </a:xfrm>
          <a:prstGeom prst="rect">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xmlns="" id="{5846651B-545C-419B-AA0B-11F291B07E8E}"/>
              </a:ext>
            </a:extLst>
          </p:cNvPr>
          <p:cNvPicPr>
            <a:picLocks noGrp="1" noChangeAspect="1"/>
          </p:cNvPicPr>
          <p:nvPr>
            <p:ph sz="half" idx="2"/>
          </p:nvPr>
        </p:nvPicPr>
        <p:blipFill>
          <a:blip r:embed="rId2"/>
          <a:stretch>
            <a:fillRect/>
          </a:stretch>
        </p:blipFill>
        <p:spPr>
          <a:xfrm>
            <a:off x="4636776" y="780711"/>
            <a:ext cx="2889968" cy="2167476"/>
          </a:xfrm>
          <a:prstGeom prst="rect">
            <a:avLst/>
          </a:prstGeom>
        </p:spPr>
      </p:pic>
      <p:pic>
        <p:nvPicPr>
          <p:cNvPr id="8" name="Picture 7">
            <a:extLst>
              <a:ext uri="{FF2B5EF4-FFF2-40B4-BE49-F238E27FC236}">
                <a16:creationId xmlns:a16="http://schemas.microsoft.com/office/drawing/2014/main" xmlns="" id="{42AB1A0E-21DC-4CCB-8B6E-5B08EE882D7D}"/>
              </a:ext>
            </a:extLst>
          </p:cNvPr>
          <p:cNvPicPr>
            <a:picLocks noChangeAspect="1"/>
          </p:cNvPicPr>
          <p:nvPr/>
        </p:nvPicPr>
        <p:blipFill>
          <a:blip r:embed="rId3"/>
          <a:stretch>
            <a:fillRect/>
          </a:stretch>
        </p:blipFill>
        <p:spPr>
          <a:xfrm>
            <a:off x="8455659" y="798102"/>
            <a:ext cx="2866778" cy="2150084"/>
          </a:xfrm>
          <a:prstGeom prst="rect">
            <a:avLst/>
          </a:prstGeom>
        </p:spPr>
      </p:pic>
      <p:sp>
        <p:nvSpPr>
          <p:cNvPr id="33" name="Rectangle 32">
            <a:extLst>
              <a:ext uri="{FF2B5EF4-FFF2-40B4-BE49-F238E27FC236}">
                <a16:creationId xmlns:a16="http://schemas.microsoft.com/office/drawing/2014/main" xmlns="" id="{3372E1CD-CBE8-4674-A9FE-54B4AC851D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36239" y="654222"/>
            <a:ext cx="3702878" cy="2437844"/>
          </a:xfrm>
          <a:prstGeom prst="rect">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xmlns="" id="{29E62291-D8E2-4C2D-8B95-A29135504793}"/>
              </a:ext>
            </a:extLst>
          </p:cNvPr>
          <p:cNvSpPr>
            <a:spLocks noGrp="1"/>
          </p:cNvSpPr>
          <p:nvPr>
            <p:ph sz="half" idx="1"/>
          </p:nvPr>
        </p:nvSpPr>
        <p:spPr>
          <a:xfrm>
            <a:off x="4561870" y="3425295"/>
            <a:ext cx="6864154" cy="2800477"/>
          </a:xfrm>
        </p:spPr>
        <p:txBody>
          <a:bodyPr vert="horz" lIns="91440" tIns="45720" rIns="91440" bIns="45720" rtlCol="0" anchor="ctr">
            <a:normAutofit/>
          </a:bodyPr>
          <a:lstStyle/>
          <a:p>
            <a:r>
              <a:rPr lang="en-US" dirty="0"/>
              <a:t>Ensure immediate response to road accidents. Automation and machines can help us in detecting road accidents and notifying the required authorities.</a:t>
            </a:r>
          </a:p>
          <a:p>
            <a:r>
              <a:rPr lang="en-US" dirty="0"/>
              <a:t>Our solution: Use machine learning and image processing to detect accidents.</a:t>
            </a:r>
          </a:p>
          <a:p>
            <a:r>
              <a:rPr lang="en-US" dirty="0"/>
              <a:t>Update location and time of accident in a database and send an alert</a:t>
            </a:r>
          </a:p>
        </p:txBody>
      </p:sp>
    </p:spTree>
    <p:extLst>
      <p:ext uri="{BB962C8B-B14F-4D97-AF65-F5344CB8AC3E}">
        <p14:creationId xmlns:p14="http://schemas.microsoft.com/office/powerpoint/2010/main" val="2854229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75F28DDD-9641-43BA-944D-79B0687051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1999" cy="6858001"/>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D4E91E8B-CD19-4A32-9F20-261199A776C8}"/>
              </a:ext>
            </a:extLst>
          </p:cNvPr>
          <p:cNvSpPr>
            <a:spLocks noGrp="1"/>
          </p:cNvSpPr>
          <p:nvPr>
            <p:ph type="title"/>
          </p:nvPr>
        </p:nvSpPr>
        <p:spPr>
          <a:xfrm>
            <a:off x="746228" y="1037967"/>
            <a:ext cx="3054091" cy="4709131"/>
          </a:xfrm>
        </p:spPr>
        <p:txBody>
          <a:bodyPr anchor="ctr">
            <a:normAutofit/>
          </a:bodyPr>
          <a:lstStyle/>
          <a:p>
            <a:r>
              <a:rPr lang="en-US">
                <a:solidFill>
                  <a:schemeClr val="accent1"/>
                </a:solidFill>
              </a:rPr>
              <a:t>OUR PRODUCT- what do we offer?</a:t>
            </a:r>
          </a:p>
        </p:txBody>
      </p:sp>
      <p:sp>
        <p:nvSpPr>
          <p:cNvPr id="12" name="Rectangle 11">
            <a:extLst>
              <a:ext uri="{FF2B5EF4-FFF2-40B4-BE49-F238E27FC236}">
                <a16:creationId xmlns:a16="http://schemas.microsoft.com/office/drawing/2014/main" xmlns="" id="{32AA2954-062E-4B72-A97B-0B066FB156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xmlns="" id="{10CA29A6-E0B1-40CD-ADF7-7B8E932A322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xmlns="" id="{8DD5F866-AD72-475A-B6C6-54E4577D4AA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xmlns="" id="{C02BAD4C-6EA9-4F10-92D4-A1C8C53DAEE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xmlns="" id="{5E7BE2EA-7DDD-4D05-9D38-15242D08B6A4}"/>
              </a:ext>
            </a:extLst>
          </p:cNvPr>
          <p:cNvGraphicFramePr>
            <a:graphicFrameLocks noGrp="1"/>
          </p:cNvGraphicFramePr>
          <p:nvPr>
            <p:ph idx="1"/>
            <p:extLst>
              <p:ext uri="{D42A27DB-BD31-4B8C-83A1-F6EECF244321}">
                <p14:modId xmlns:p14="http://schemas.microsoft.com/office/powerpoint/2010/main" val="305997492"/>
              </p:ext>
            </p:extLst>
          </p:nvPr>
        </p:nvGraphicFramePr>
        <p:xfrm>
          <a:off x="4598438" y="1037967"/>
          <a:ext cx="7012370" cy="4709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0662102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150EC9-7E7D-4648-AC38-2A7BCBFB2EF6}"/>
              </a:ext>
            </a:extLst>
          </p:cNvPr>
          <p:cNvSpPr>
            <a:spLocks noGrp="1"/>
          </p:cNvSpPr>
          <p:nvPr>
            <p:ph type="title"/>
          </p:nvPr>
        </p:nvSpPr>
        <p:spPr>
          <a:xfrm>
            <a:off x="581192" y="702156"/>
            <a:ext cx="11029616" cy="1013800"/>
          </a:xfrm>
        </p:spPr>
        <p:txBody>
          <a:bodyPr>
            <a:normAutofit/>
          </a:bodyPr>
          <a:lstStyle/>
          <a:p>
            <a:r>
              <a:rPr lang="en-US" dirty="0" err="1" smtClean="0">
                <a:solidFill>
                  <a:srgbClr val="FFFEFF"/>
                </a:solidFill>
              </a:rPr>
              <a:t>MileStones</a:t>
            </a:r>
            <a:endParaRPr lang="en-US" dirty="0">
              <a:solidFill>
                <a:srgbClr val="FFFEFF"/>
              </a:solidFill>
            </a:endParaRPr>
          </a:p>
        </p:txBody>
      </p:sp>
      <p:graphicFrame>
        <p:nvGraphicFramePr>
          <p:cNvPr id="22" name="Content Placeholder 2" descr="Hexagon timeline SmartArt">
            <a:extLst>
              <a:ext uri="{FF2B5EF4-FFF2-40B4-BE49-F238E27FC236}">
                <a16:creationId xmlns:a16="http://schemas.microsoft.com/office/drawing/2014/main" xmlns="" id="{6BF0F168-BD28-497A-AC13-24AB8C638291}"/>
              </a:ext>
            </a:extLst>
          </p:cNvPr>
          <p:cNvGraphicFramePr/>
          <p:nvPr>
            <p:extLst>
              <p:ext uri="{D42A27DB-BD31-4B8C-83A1-F6EECF244321}">
                <p14:modId xmlns:p14="http://schemas.microsoft.com/office/powerpoint/2010/main" val="509856082"/>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794865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5A32ED2-6DBA-4E14-851E-DE5772C902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1CAB62D-49E5-4271-85C6-1466970BAB69}">
  <ds:schemaRefs>
    <ds:schemaRef ds:uri="http://schemas.microsoft.com/sharepoint/v3/contenttype/forms"/>
  </ds:schemaRefs>
</ds:datastoreItem>
</file>

<file path=customXml/itemProps3.xml><?xml version="1.0" encoding="utf-8"?>
<ds:datastoreItem xmlns:ds="http://schemas.openxmlformats.org/officeDocument/2006/customXml" ds:itemID="{AA7F0652-397B-4F71-B75E-207A80EB278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194</Words>
  <Application>Microsoft Office PowerPoint</Application>
  <PresentationFormat>Widescreen</PresentationFormat>
  <Paragraphs>21</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Calibri</vt:lpstr>
      <vt:lpstr>Gill Sans MT</vt:lpstr>
      <vt:lpstr>Wingdings 2</vt:lpstr>
      <vt:lpstr>Dividend</vt:lpstr>
      <vt:lpstr>EMerGENCY RESPONSE</vt:lpstr>
      <vt:lpstr>PROBLEM STATEMENT – EMERGENCY RESPONSE TO road accidents</vt:lpstr>
      <vt:lpstr>Solution</vt:lpstr>
      <vt:lpstr>OUR PRODUCT- what do we offer?</vt:lpstr>
      <vt:lpstr>MileStones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2019-07-06T15:29:21Z</dcterms:created>
  <dcterms:modified xsi:type="dcterms:W3CDTF">2019-07-07T02:37:02Z</dcterms:modified>
</cp:coreProperties>
</file>